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2"/>
  </p:notesMasterIdLst>
  <p:sldIdLst>
    <p:sldId id="256" r:id="rId2"/>
    <p:sldId id="257" r:id="rId3"/>
    <p:sldId id="258" r:id="rId4"/>
    <p:sldId id="259" r:id="rId5"/>
    <p:sldId id="264" r:id="rId6"/>
    <p:sldId id="260" r:id="rId7"/>
    <p:sldId id="262" r:id="rId8"/>
    <p:sldId id="266" r:id="rId9"/>
    <p:sldId id="263" r:id="rId10"/>
    <p:sldId id="26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131" autoAdjust="0"/>
  </p:normalViewPr>
  <p:slideViewPr>
    <p:cSldViewPr snapToGrid="0">
      <p:cViewPr varScale="1">
        <p:scale>
          <a:sx n="58" d="100"/>
          <a:sy n="58" d="100"/>
        </p:scale>
        <p:origin x="11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4754FAD-8FC7-4EDB-B3E1-2CE051004CFC}" type="datetimeFigureOut">
              <a:rPr lang="en-GB" smtClean="0"/>
              <a:t>12/09/2022</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E9DD94D-C41F-41D3-8795-BF9F0BC56B2D}" type="slidenum">
              <a:rPr lang="en-GB" smtClean="0"/>
              <a:t>‹#›</a:t>
            </a:fld>
            <a:endParaRPr lang="en-GB"/>
          </a:p>
        </p:txBody>
      </p:sp>
    </p:spTree>
    <p:extLst>
      <p:ext uri="{BB962C8B-B14F-4D97-AF65-F5344CB8AC3E}">
        <p14:creationId xmlns:p14="http://schemas.microsoft.com/office/powerpoint/2010/main" val="1745722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evening, thank you for coming.</a:t>
            </a:r>
          </a:p>
          <a:p>
            <a:r>
              <a:rPr lang="en-US" dirty="0"/>
              <a:t>Introduce self.</a:t>
            </a:r>
          </a:p>
          <a:p>
            <a:r>
              <a:rPr lang="en-US" dirty="0"/>
              <a:t>Explain the reason for the meeting.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Some will relate to FS some will relate to Mileposts 1-3</a:t>
            </a:r>
          </a:p>
          <a:p>
            <a:endParaRPr lang="en-US" dirty="0"/>
          </a:p>
        </p:txBody>
      </p:sp>
      <p:sp>
        <p:nvSpPr>
          <p:cNvPr id="4" name="Slide Number Placeholder 3"/>
          <p:cNvSpPr>
            <a:spLocks noGrp="1"/>
          </p:cNvSpPr>
          <p:nvPr>
            <p:ph type="sldNum" sz="quarter" idx="5"/>
          </p:nvPr>
        </p:nvSpPr>
        <p:spPr/>
        <p:txBody>
          <a:bodyPr/>
          <a:lstStyle/>
          <a:p>
            <a:fld id="{FE9DD94D-C41F-41D3-8795-BF9F0BC56B2D}" type="slidenum">
              <a:rPr lang="en-GB" smtClean="0"/>
              <a:t>1</a:t>
            </a:fld>
            <a:endParaRPr lang="en-GB"/>
          </a:p>
        </p:txBody>
      </p:sp>
    </p:spTree>
    <p:extLst>
      <p:ext uri="{BB962C8B-B14F-4D97-AF65-F5344CB8AC3E}">
        <p14:creationId xmlns:p14="http://schemas.microsoft.com/office/powerpoint/2010/main" val="804057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Encourage parents to give honest feedback so changes can be made in future.</a:t>
            </a:r>
          </a:p>
        </p:txBody>
      </p:sp>
      <p:sp>
        <p:nvSpPr>
          <p:cNvPr id="4" name="Slide Number Placeholder 3"/>
          <p:cNvSpPr>
            <a:spLocks noGrp="1"/>
          </p:cNvSpPr>
          <p:nvPr>
            <p:ph type="sldNum" sz="quarter" idx="5"/>
          </p:nvPr>
        </p:nvSpPr>
        <p:spPr/>
        <p:txBody>
          <a:bodyPr/>
          <a:lstStyle/>
          <a:p>
            <a:fld id="{FE9DD94D-C41F-41D3-8795-BF9F0BC56B2D}" type="slidenum">
              <a:rPr lang="en-GB" smtClean="0"/>
              <a:t>10</a:t>
            </a:fld>
            <a:endParaRPr lang="en-GB"/>
          </a:p>
        </p:txBody>
      </p:sp>
    </p:spTree>
    <p:extLst>
      <p:ext uri="{BB962C8B-B14F-4D97-AF65-F5344CB8AC3E}">
        <p14:creationId xmlns:p14="http://schemas.microsoft.com/office/powerpoint/2010/main" val="2863241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 changes to the current system of reports</a:t>
            </a:r>
          </a:p>
          <a:p>
            <a:r>
              <a:rPr lang="en-GB" dirty="0"/>
              <a:t>Briefly mention Classroom Monitor as a tracking tool</a:t>
            </a:r>
          </a:p>
          <a:p>
            <a:r>
              <a:rPr lang="en-GB" dirty="0"/>
              <a:t>Remembering that attainment is where each individual is in relation to the expectations of the year in which they are taught</a:t>
            </a:r>
          </a:p>
          <a:p>
            <a:endParaRPr lang="en-GB" dirty="0"/>
          </a:p>
        </p:txBody>
      </p:sp>
      <p:sp>
        <p:nvSpPr>
          <p:cNvPr id="4" name="Slide Number Placeholder 3"/>
          <p:cNvSpPr>
            <a:spLocks noGrp="1"/>
          </p:cNvSpPr>
          <p:nvPr>
            <p:ph type="sldNum" sz="quarter" idx="5"/>
          </p:nvPr>
        </p:nvSpPr>
        <p:spPr/>
        <p:txBody>
          <a:bodyPr/>
          <a:lstStyle/>
          <a:p>
            <a:fld id="{FE9DD94D-C41F-41D3-8795-BF9F0BC56B2D}" type="slidenum">
              <a:rPr lang="en-GB" smtClean="0"/>
              <a:t>2</a:t>
            </a:fld>
            <a:endParaRPr lang="en-GB"/>
          </a:p>
        </p:txBody>
      </p:sp>
    </p:spTree>
    <p:extLst>
      <p:ext uri="{BB962C8B-B14F-4D97-AF65-F5344CB8AC3E}">
        <p14:creationId xmlns:p14="http://schemas.microsoft.com/office/powerpoint/2010/main" val="2973951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Learning is play based so these reports include photographs and notes form the class teacher of what they have seen.</a:t>
            </a:r>
          </a:p>
          <a:p>
            <a:endParaRPr lang="en-GB" dirty="0"/>
          </a:p>
        </p:txBody>
      </p:sp>
      <p:sp>
        <p:nvSpPr>
          <p:cNvPr id="4" name="Slide Number Placeholder 3"/>
          <p:cNvSpPr>
            <a:spLocks noGrp="1"/>
          </p:cNvSpPr>
          <p:nvPr>
            <p:ph type="sldNum" sz="quarter" idx="5"/>
          </p:nvPr>
        </p:nvSpPr>
        <p:spPr/>
        <p:txBody>
          <a:bodyPr/>
          <a:lstStyle/>
          <a:p>
            <a:fld id="{FE9DD94D-C41F-41D3-8795-BF9F0BC56B2D}" type="slidenum">
              <a:rPr lang="en-GB" smtClean="0"/>
              <a:t>3</a:t>
            </a:fld>
            <a:endParaRPr lang="en-GB"/>
          </a:p>
        </p:txBody>
      </p:sp>
    </p:spTree>
    <p:extLst>
      <p:ext uri="{BB962C8B-B14F-4D97-AF65-F5344CB8AC3E}">
        <p14:creationId xmlns:p14="http://schemas.microsoft.com/office/powerpoint/2010/main" val="2678162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Learning is play based so these reports include photographs and notes form the class teacher of what they have seen.</a:t>
            </a:r>
          </a:p>
          <a:p>
            <a:endParaRPr lang="en-GB" dirty="0"/>
          </a:p>
        </p:txBody>
      </p:sp>
      <p:sp>
        <p:nvSpPr>
          <p:cNvPr id="4" name="Slide Number Placeholder 3"/>
          <p:cNvSpPr>
            <a:spLocks noGrp="1"/>
          </p:cNvSpPr>
          <p:nvPr>
            <p:ph type="sldNum" sz="quarter" idx="5"/>
          </p:nvPr>
        </p:nvSpPr>
        <p:spPr/>
        <p:txBody>
          <a:bodyPr/>
          <a:lstStyle/>
          <a:p>
            <a:fld id="{FE9DD94D-C41F-41D3-8795-BF9F0BC56B2D}" type="slidenum">
              <a:rPr lang="en-GB" smtClean="0"/>
              <a:t>4</a:t>
            </a:fld>
            <a:endParaRPr lang="en-GB"/>
          </a:p>
        </p:txBody>
      </p:sp>
    </p:spTree>
    <p:extLst>
      <p:ext uri="{BB962C8B-B14F-4D97-AF65-F5344CB8AC3E}">
        <p14:creationId xmlns:p14="http://schemas.microsoft.com/office/powerpoint/2010/main" val="829599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now assessing against the Oxford Writing Criterion, which covers the same objectives but focuses more on the skills children need for writing.</a:t>
            </a:r>
          </a:p>
        </p:txBody>
      </p:sp>
      <p:sp>
        <p:nvSpPr>
          <p:cNvPr id="4" name="Slide Number Placeholder 3"/>
          <p:cNvSpPr>
            <a:spLocks noGrp="1"/>
          </p:cNvSpPr>
          <p:nvPr>
            <p:ph type="sldNum" sz="quarter" idx="5"/>
          </p:nvPr>
        </p:nvSpPr>
        <p:spPr/>
        <p:txBody>
          <a:bodyPr/>
          <a:lstStyle/>
          <a:p>
            <a:fld id="{FE9DD94D-C41F-41D3-8795-BF9F0BC56B2D}" type="slidenum">
              <a:rPr lang="en-GB" smtClean="0"/>
              <a:t>5</a:t>
            </a:fld>
            <a:endParaRPr lang="en-GB"/>
          </a:p>
        </p:txBody>
      </p:sp>
    </p:spTree>
    <p:extLst>
      <p:ext uri="{BB962C8B-B14F-4D97-AF65-F5344CB8AC3E}">
        <p14:creationId xmlns:p14="http://schemas.microsoft.com/office/powerpoint/2010/main" val="3127840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9DD94D-C41F-41D3-8795-BF9F0BC56B2D}" type="slidenum">
              <a:rPr lang="en-GB" smtClean="0"/>
              <a:t>6</a:t>
            </a:fld>
            <a:endParaRPr lang="en-GB"/>
          </a:p>
        </p:txBody>
      </p:sp>
    </p:spTree>
    <p:extLst>
      <p:ext uri="{BB962C8B-B14F-4D97-AF65-F5344CB8AC3E}">
        <p14:creationId xmlns:p14="http://schemas.microsoft.com/office/powerpoint/2010/main" val="1906525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Explanation also included in a letter with the reports. </a:t>
            </a:r>
          </a:p>
          <a:p>
            <a:endParaRPr lang="en-GB" dirty="0"/>
          </a:p>
          <a:p>
            <a:r>
              <a:rPr lang="en-GB" dirty="0"/>
              <a:t>The aim is for children to be secure or mastering by the end of the year, as the objectives are new to each year group. </a:t>
            </a:r>
          </a:p>
          <a:p>
            <a:r>
              <a:rPr lang="en-GB" dirty="0"/>
              <a:t>For this reason, when first assessed on an objective it is normal for children to begin at emerging. As they spend more time learning the concept the future reports will begin to show progress across the curriculum. </a:t>
            </a:r>
          </a:p>
          <a:p>
            <a:endParaRPr lang="en-GB" dirty="0"/>
          </a:p>
          <a:p>
            <a:r>
              <a:rPr lang="en-GB" dirty="0"/>
              <a:t>When children are not making progress in certain areas, further support at home may be helpful.</a:t>
            </a:r>
          </a:p>
        </p:txBody>
      </p:sp>
      <p:sp>
        <p:nvSpPr>
          <p:cNvPr id="4" name="Slide Number Placeholder 3"/>
          <p:cNvSpPr>
            <a:spLocks noGrp="1"/>
          </p:cNvSpPr>
          <p:nvPr>
            <p:ph type="sldNum" sz="quarter" idx="5"/>
          </p:nvPr>
        </p:nvSpPr>
        <p:spPr/>
        <p:txBody>
          <a:bodyPr/>
          <a:lstStyle/>
          <a:p>
            <a:fld id="{FE9DD94D-C41F-41D3-8795-BF9F0BC56B2D}" type="slidenum">
              <a:rPr lang="en-GB" smtClean="0"/>
              <a:t>7</a:t>
            </a:fld>
            <a:endParaRPr lang="en-GB"/>
          </a:p>
        </p:txBody>
      </p:sp>
    </p:spTree>
    <p:extLst>
      <p:ext uri="{BB962C8B-B14F-4D97-AF65-F5344CB8AC3E}">
        <p14:creationId xmlns:p14="http://schemas.microsoft.com/office/powerpoint/2010/main" val="329124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9DD94D-C41F-41D3-8795-BF9F0BC56B2D}" type="slidenum">
              <a:rPr lang="en-GB" smtClean="0"/>
              <a:t>8</a:t>
            </a:fld>
            <a:endParaRPr lang="en-GB"/>
          </a:p>
        </p:txBody>
      </p:sp>
    </p:spTree>
    <p:extLst>
      <p:ext uri="{BB962C8B-B14F-4D97-AF65-F5344CB8AC3E}">
        <p14:creationId xmlns:p14="http://schemas.microsoft.com/office/powerpoint/2010/main" val="2645535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Show how to access the school site and where the support materials are. </a:t>
            </a:r>
          </a:p>
          <a:p>
            <a:r>
              <a:rPr lang="en-GB" dirty="0"/>
              <a:t>Parents should email class teacher if they need more direction about which Block in Maths, or which objectives in English writing their children need more support in</a:t>
            </a:r>
          </a:p>
        </p:txBody>
      </p:sp>
      <p:sp>
        <p:nvSpPr>
          <p:cNvPr id="4" name="Slide Number Placeholder 3"/>
          <p:cNvSpPr>
            <a:spLocks noGrp="1"/>
          </p:cNvSpPr>
          <p:nvPr>
            <p:ph type="sldNum" sz="quarter" idx="5"/>
          </p:nvPr>
        </p:nvSpPr>
        <p:spPr/>
        <p:txBody>
          <a:bodyPr/>
          <a:lstStyle/>
          <a:p>
            <a:fld id="{FE9DD94D-C41F-41D3-8795-BF9F0BC56B2D}" type="slidenum">
              <a:rPr lang="en-GB" smtClean="0"/>
              <a:t>9</a:t>
            </a:fld>
            <a:endParaRPr lang="en-GB"/>
          </a:p>
        </p:txBody>
      </p:sp>
    </p:spTree>
    <p:extLst>
      <p:ext uri="{BB962C8B-B14F-4D97-AF65-F5344CB8AC3E}">
        <p14:creationId xmlns:p14="http://schemas.microsoft.com/office/powerpoint/2010/main" val="1495732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4CAE33-645E-4045-87B4-88A6CB1B75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DDB1206-CDEE-4310-A559-D37279B6B7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90FB2E27-CD32-417D-A8DF-E2A024178B60}"/>
              </a:ext>
            </a:extLst>
          </p:cNvPr>
          <p:cNvSpPr>
            <a:spLocks noGrp="1"/>
          </p:cNvSpPr>
          <p:nvPr>
            <p:ph type="dt" sz="half" idx="10"/>
          </p:nvPr>
        </p:nvSpPr>
        <p:spPr/>
        <p:txBody>
          <a:bodyPr/>
          <a:lstStyle/>
          <a:p>
            <a:fld id="{D97E356B-3095-4B7F-8101-C83D236BCEA6}" type="datetimeFigureOut">
              <a:rPr lang="en-GB" smtClean="0"/>
              <a:t>12/09/2022</a:t>
            </a:fld>
            <a:endParaRPr lang="en-GB"/>
          </a:p>
        </p:txBody>
      </p:sp>
      <p:sp>
        <p:nvSpPr>
          <p:cNvPr id="5" name="Footer Placeholder 4">
            <a:extLst>
              <a:ext uri="{FF2B5EF4-FFF2-40B4-BE49-F238E27FC236}">
                <a16:creationId xmlns:a16="http://schemas.microsoft.com/office/drawing/2014/main" xmlns="" id="{A9D327CD-0719-48D0-B07B-EC04A32B85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813F1A1-8D8E-4A11-BF08-F85DC6A0360B}"/>
              </a:ext>
            </a:extLst>
          </p:cNvPr>
          <p:cNvSpPr>
            <a:spLocks noGrp="1"/>
          </p:cNvSpPr>
          <p:nvPr>
            <p:ph type="sldNum" sz="quarter" idx="12"/>
          </p:nvPr>
        </p:nvSpPr>
        <p:spPr/>
        <p:txBody>
          <a:bodyPr/>
          <a:lstStyle/>
          <a:p>
            <a:fld id="{55E4E81F-72C7-465F-94A2-371C84E8F1DA}" type="slidenum">
              <a:rPr lang="en-GB" smtClean="0"/>
              <a:t>‹#›</a:t>
            </a:fld>
            <a:endParaRPr lang="en-GB"/>
          </a:p>
        </p:txBody>
      </p:sp>
    </p:spTree>
    <p:extLst>
      <p:ext uri="{BB962C8B-B14F-4D97-AF65-F5344CB8AC3E}">
        <p14:creationId xmlns:p14="http://schemas.microsoft.com/office/powerpoint/2010/main" val="780642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9110AB-0FC8-4BD0-BEC5-C0532C6761B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F9FDCC8-BFF8-4095-BE8F-D13EF3DA27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5C77658-860F-4826-8C9D-73C794D9BB22}"/>
              </a:ext>
            </a:extLst>
          </p:cNvPr>
          <p:cNvSpPr>
            <a:spLocks noGrp="1"/>
          </p:cNvSpPr>
          <p:nvPr>
            <p:ph type="dt" sz="half" idx="10"/>
          </p:nvPr>
        </p:nvSpPr>
        <p:spPr/>
        <p:txBody>
          <a:bodyPr/>
          <a:lstStyle/>
          <a:p>
            <a:fld id="{D97E356B-3095-4B7F-8101-C83D236BCEA6}" type="datetimeFigureOut">
              <a:rPr lang="en-GB" smtClean="0"/>
              <a:t>12/09/2022</a:t>
            </a:fld>
            <a:endParaRPr lang="en-GB"/>
          </a:p>
        </p:txBody>
      </p:sp>
      <p:sp>
        <p:nvSpPr>
          <p:cNvPr id="5" name="Footer Placeholder 4">
            <a:extLst>
              <a:ext uri="{FF2B5EF4-FFF2-40B4-BE49-F238E27FC236}">
                <a16:creationId xmlns:a16="http://schemas.microsoft.com/office/drawing/2014/main" xmlns="" id="{29F9BCFE-2381-4B13-B8D7-879E2F7C39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2626858-A341-46D8-8C8C-444D24F18047}"/>
              </a:ext>
            </a:extLst>
          </p:cNvPr>
          <p:cNvSpPr>
            <a:spLocks noGrp="1"/>
          </p:cNvSpPr>
          <p:nvPr>
            <p:ph type="sldNum" sz="quarter" idx="12"/>
          </p:nvPr>
        </p:nvSpPr>
        <p:spPr/>
        <p:txBody>
          <a:bodyPr/>
          <a:lstStyle/>
          <a:p>
            <a:fld id="{55E4E81F-72C7-465F-94A2-371C84E8F1DA}" type="slidenum">
              <a:rPr lang="en-GB" smtClean="0"/>
              <a:t>‹#›</a:t>
            </a:fld>
            <a:endParaRPr lang="en-GB"/>
          </a:p>
        </p:txBody>
      </p:sp>
    </p:spTree>
    <p:extLst>
      <p:ext uri="{BB962C8B-B14F-4D97-AF65-F5344CB8AC3E}">
        <p14:creationId xmlns:p14="http://schemas.microsoft.com/office/powerpoint/2010/main" val="79727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9677F21-B668-45A7-9EFD-116C2E2123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397602B-9073-4ED2-90CA-CD85D91755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85BA98E-8FA2-4DAE-8EFC-1924440EA36E}"/>
              </a:ext>
            </a:extLst>
          </p:cNvPr>
          <p:cNvSpPr>
            <a:spLocks noGrp="1"/>
          </p:cNvSpPr>
          <p:nvPr>
            <p:ph type="dt" sz="half" idx="10"/>
          </p:nvPr>
        </p:nvSpPr>
        <p:spPr/>
        <p:txBody>
          <a:bodyPr/>
          <a:lstStyle/>
          <a:p>
            <a:fld id="{D97E356B-3095-4B7F-8101-C83D236BCEA6}" type="datetimeFigureOut">
              <a:rPr lang="en-GB" smtClean="0"/>
              <a:t>12/09/2022</a:t>
            </a:fld>
            <a:endParaRPr lang="en-GB"/>
          </a:p>
        </p:txBody>
      </p:sp>
      <p:sp>
        <p:nvSpPr>
          <p:cNvPr id="5" name="Footer Placeholder 4">
            <a:extLst>
              <a:ext uri="{FF2B5EF4-FFF2-40B4-BE49-F238E27FC236}">
                <a16:creationId xmlns:a16="http://schemas.microsoft.com/office/drawing/2014/main" xmlns="" id="{9307791A-BE86-4222-8AD8-4E2AB262F1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35A803D-ACE3-4054-91F6-71DC4291A003}"/>
              </a:ext>
            </a:extLst>
          </p:cNvPr>
          <p:cNvSpPr>
            <a:spLocks noGrp="1"/>
          </p:cNvSpPr>
          <p:nvPr>
            <p:ph type="sldNum" sz="quarter" idx="12"/>
          </p:nvPr>
        </p:nvSpPr>
        <p:spPr/>
        <p:txBody>
          <a:bodyPr/>
          <a:lstStyle/>
          <a:p>
            <a:fld id="{55E4E81F-72C7-465F-94A2-371C84E8F1DA}" type="slidenum">
              <a:rPr lang="en-GB" smtClean="0"/>
              <a:t>‹#›</a:t>
            </a:fld>
            <a:endParaRPr lang="en-GB"/>
          </a:p>
        </p:txBody>
      </p:sp>
    </p:spTree>
    <p:extLst>
      <p:ext uri="{BB962C8B-B14F-4D97-AF65-F5344CB8AC3E}">
        <p14:creationId xmlns:p14="http://schemas.microsoft.com/office/powerpoint/2010/main" val="3373251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18C522-57C9-43B5-B0E1-A8B75F5349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3020B2F-46CC-4A67-A91E-F6D420C01F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604484C-45A7-4118-A59A-77707839B761}"/>
              </a:ext>
            </a:extLst>
          </p:cNvPr>
          <p:cNvSpPr>
            <a:spLocks noGrp="1"/>
          </p:cNvSpPr>
          <p:nvPr>
            <p:ph type="dt" sz="half" idx="10"/>
          </p:nvPr>
        </p:nvSpPr>
        <p:spPr/>
        <p:txBody>
          <a:bodyPr/>
          <a:lstStyle/>
          <a:p>
            <a:fld id="{D97E356B-3095-4B7F-8101-C83D236BCEA6}" type="datetimeFigureOut">
              <a:rPr lang="en-GB" smtClean="0"/>
              <a:t>12/09/2022</a:t>
            </a:fld>
            <a:endParaRPr lang="en-GB"/>
          </a:p>
        </p:txBody>
      </p:sp>
      <p:sp>
        <p:nvSpPr>
          <p:cNvPr id="5" name="Footer Placeholder 4">
            <a:extLst>
              <a:ext uri="{FF2B5EF4-FFF2-40B4-BE49-F238E27FC236}">
                <a16:creationId xmlns:a16="http://schemas.microsoft.com/office/drawing/2014/main" xmlns="" id="{444C80DD-8013-4FEC-8BFA-E747CF0901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B73831E-76F3-437A-86C6-B3C491AA3A98}"/>
              </a:ext>
            </a:extLst>
          </p:cNvPr>
          <p:cNvSpPr>
            <a:spLocks noGrp="1"/>
          </p:cNvSpPr>
          <p:nvPr>
            <p:ph type="sldNum" sz="quarter" idx="12"/>
          </p:nvPr>
        </p:nvSpPr>
        <p:spPr/>
        <p:txBody>
          <a:bodyPr/>
          <a:lstStyle/>
          <a:p>
            <a:fld id="{55E4E81F-72C7-465F-94A2-371C84E8F1DA}" type="slidenum">
              <a:rPr lang="en-GB" smtClean="0"/>
              <a:t>‹#›</a:t>
            </a:fld>
            <a:endParaRPr lang="en-GB"/>
          </a:p>
        </p:txBody>
      </p:sp>
    </p:spTree>
    <p:extLst>
      <p:ext uri="{BB962C8B-B14F-4D97-AF65-F5344CB8AC3E}">
        <p14:creationId xmlns:p14="http://schemas.microsoft.com/office/powerpoint/2010/main" val="284409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1DF1B-3D2B-4025-8877-11476A8D1B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8E8C879-F634-4E24-8B14-7B2C3985F6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9B359AC-A303-4FC3-B4D3-A3A7254BEACE}"/>
              </a:ext>
            </a:extLst>
          </p:cNvPr>
          <p:cNvSpPr>
            <a:spLocks noGrp="1"/>
          </p:cNvSpPr>
          <p:nvPr>
            <p:ph type="dt" sz="half" idx="10"/>
          </p:nvPr>
        </p:nvSpPr>
        <p:spPr/>
        <p:txBody>
          <a:bodyPr/>
          <a:lstStyle/>
          <a:p>
            <a:fld id="{D97E356B-3095-4B7F-8101-C83D236BCEA6}" type="datetimeFigureOut">
              <a:rPr lang="en-GB" smtClean="0"/>
              <a:t>12/09/2022</a:t>
            </a:fld>
            <a:endParaRPr lang="en-GB"/>
          </a:p>
        </p:txBody>
      </p:sp>
      <p:sp>
        <p:nvSpPr>
          <p:cNvPr id="5" name="Footer Placeholder 4">
            <a:extLst>
              <a:ext uri="{FF2B5EF4-FFF2-40B4-BE49-F238E27FC236}">
                <a16:creationId xmlns:a16="http://schemas.microsoft.com/office/drawing/2014/main" xmlns="" id="{133ECDD6-4C42-4BCE-9A3B-2A010D309C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9A7C4F0-3F04-4014-927E-A2A6EB3E66EB}"/>
              </a:ext>
            </a:extLst>
          </p:cNvPr>
          <p:cNvSpPr>
            <a:spLocks noGrp="1"/>
          </p:cNvSpPr>
          <p:nvPr>
            <p:ph type="sldNum" sz="quarter" idx="12"/>
          </p:nvPr>
        </p:nvSpPr>
        <p:spPr/>
        <p:txBody>
          <a:bodyPr/>
          <a:lstStyle/>
          <a:p>
            <a:fld id="{55E4E81F-72C7-465F-94A2-371C84E8F1DA}" type="slidenum">
              <a:rPr lang="en-GB" smtClean="0"/>
              <a:t>‹#›</a:t>
            </a:fld>
            <a:endParaRPr lang="en-GB"/>
          </a:p>
        </p:txBody>
      </p:sp>
    </p:spTree>
    <p:extLst>
      <p:ext uri="{BB962C8B-B14F-4D97-AF65-F5344CB8AC3E}">
        <p14:creationId xmlns:p14="http://schemas.microsoft.com/office/powerpoint/2010/main" val="1353713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B8F954-A832-4EAB-AF27-1316338627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1AEF2D3-DE19-4A0D-BDA6-19617A0F6C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6380522C-333D-4DB8-9CFC-558CAD8580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F3C3CA9E-676C-46FA-A63F-9154EE7F2D79}"/>
              </a:ext>
            </a:extLst>
          </p:cNvPr>
          <p:cNvSpPr>
            <a:spLocks noGrp="1"/>
          </p:cNvSpPr>
          <p:nvPr>
            <p:ph type="dt" sz="half" idx="10"/>
          </p:nvPr>
        </p:nvSpPr>
        <p:spPr/>
        <p:txBody>
          <a:bodyPr/>
          <a:lstStyle/>
          <a:p>
            <a:fld id="{D97E356B-3095-4B7F-8101-C83D236BCEA6}" type="datetimeFigureOut">
              <a:rPr lang="en-GB" smtClean="0"/>
              <a:t>12/09/2022</a:t>
            </a:fld>
            <a:endParaRPr lang="en-GB"/>
          </a:p>
        </p:txBody>
      </p:sp>
      <p:sp>
        <p:nvSpPr>
          <p:cNvPr id="6" name="Footer Placeholder 5">
            <a:extLst>
              <a:ext uri="{FF2B5EF4-FFF2-40B4-BE49-F238E27FC236}">
                <a16:creationId xmlns:a16="http://schemas.microsoft.com/office/drawing/2014/main" xmlns="" id="{20CDAB4E-EBE9-49EF-8D12-D64CF0469E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72A5BF4-4D7A-48C7-80C7-3FC343153965}"/>
              </a:ext>
            </a:extLst>
          </p:cNvPr>
          <p:cNvSpPr>
            <a:spLocks noGrp="1"/>
          </p:cNvSpPr>
          <p:nvPr>
            <p:ph type="sldNum" sz="quarter" idx="12"/>
          </p:nvPr>
        </p:nvSpPr>
        <p:spPr/>
        <p:txBody>
          <a:bodyPr/>
          <a:lstStyle/>
          <a:p>
            <a:fld id="{55E4E81F-72C7-465F-94A2-371C84E8F1DA}" type="slidenum">
              <a:rPr lang="en-GB" smtClean="0"/>
              <a:t>‹#›</a:t>
            </a:fld>
            <a:endParaRPr lang="en-GB"/>
          </a:p>
        </p:txBody>
      </p:sp>
    </p:spTree>
    <p:extLst>
      <p:ext uri="{BB962C8B-B14F-4D97-AF65-F5344CB8AC3E}">
        <p14:creationId xmlns:p14="http://schemas.microsoft.com/office/powerpoint/2010/main" val="2836143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BB8F99-B4E6-47B3-A5D4-E39B4837894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BD46FCF-E692-4967-90FF-212BB03349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D2416BB-1ED0-40E8-8F2D-10A3A95C24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4041F267-31B1-43AF-A0A4-0D1E019763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9F315D0-6BB5-43A3-8BD4-95CA51B2AF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40EBBDC8-83A7-44A4-9C8B-766D2E25C205}"/>
              </a:ext>
            </a:extLst>
          </p:cNvPr>
          <p:cNvSpPr>
            <a:spLocks noGrp="1"/>
          </p:cNvSpPr>
          <p:nvPr>
            <p:ph type="dt" sz="half" idx="10"/>
          </p:nvPr>
        </p:nvSpPr>
        <p:spPr/>
        <p:txBody>
          <a:bodyPr/>
          <a:lstStyle/>
          <a:p>
            <a:fld id="{D97E356B-3095-4B7F-8101-C83D236BCEA6}" type="datetimeFigureOut">
              <a:rPr lang="en-GB" smtClean="0"/>
              <a:t>12/09/2022</a:t>
            </a:fld>
            <a:endParaRPr lang="en-GB"/>
          </a:p>
        </p:txBody>
      </p:sp>
      <p:sp>
        <p:nvSpPr>
          <p:cNvPr id="8" name="Footer Placeholder 7">
            <a:extLst>
              <a:ext uri="{FF2B5EF4-FFF2-40B4-BE49-F238E27FC236}">
                <a16:creationId xmlns:a16="http://schemas.microsoft.com/office/drawing/2014/main" xmlns="" id="{4EBB7ADD-08D3-4021-B4FB-ED7A27316AC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480A1662-7EB8-4685-B6ED-AE4D8D3B9D18}"/>
              </a:ext>
            </a:extLst>
          </p:cNvPr>
          <p:cNvSpPr>
            <a:spLocks noGrp="1"/>
          </p:cNvSpPr>
          <p:nvPr>
            <p:ph type="sldNum" sz="quarter" idx="12"/>
          </p:nvPr>
        </p:nvSpPr>
        <p:spPr/>
        <p:txBody>
          <a:bodyPr/>
          <a:lstStyle/>
          <a:p>
            <a:fld id="{55E4E81F-72C7-465F-94A2-371C84E8F1DA}" type="slidenum">
              <a:rPr lang="en-GB" smtClean="0"/>
              <a:t>‹#›</a:t>
            </a:fld>
            <a:endParaRPr lang="en-GB"/>
          </a:p>
        </p:txBody>
      </p:sp>
    </p:spTree>
    <p:extLst>
      <p:ext uri="{BB962C8B-B14F-4D97-AF65-F5344CB8AC3E}">
        <p14:creationId xmlns:p14="http://schemas.microsoft.com/office/powerpoint/2010/main" val="406401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FE6B1-476E-4469-B408-A20E63B928A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C7A67231-D716-49CE-A3D5-457395E6B6DA}"/>
              </a:ext>
            </a:extLst>
          </p:cNvPr>
          <p:cNvSpPr>
            <a:spLocks noGrp="1"/>
          </p:cNvSpPr>
          <p:nvPr>
            <p:ph type="dt" sz="half" idx="10"/>
          </p:nvPr>
        </p:nvSpPr>
        <p:spPr/>
        <p:txBody>
          <a:bodyPr/>
          <a:lstStyle/>
          <a:p>
            <a:fld id="{D97E356B-3095-4B7F-8101-C83D236BCEA6}" type="datetimeFigureOut">
              <a:rPr lang="en-GB" smtClean="0"/>
              <a:t>12/09/2022</a:t>
            </a:fld>
            <a:endParaRPr lang="en-GB"/>
          </a:p>
        </p:txBody>
      </p:sp>
      <p:sp>
        <p:nvSpPr>
          <p:cNvPr id="4" name="Footer Placeholder 3">
            <a:extLst>
              <a:ext uri="{FF2B5EF4-FFF2-40B4-BE49-F238E27FC236}">
                <a16:creationId xmlns:a16="http://schemas.microsoft.com/office/drawing/2014/main" xmlns="" id="{A62DD1E2-EC4D-4113-9D83-3CDA6AA4E29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ECCBA0FD-52C4-4698-BEE6-6AB63DF3AECE}"/>
              </a:ext>
            </a:extLst>
          </p:cNvPr>
          <p:cNvSpPr>
            <a:spLocks noGrp="1"/>
          </p:cNvSpPr>
          <p:nvPr>
            <p:ph type="sldNum" sz="quarter" idx="12"/>
          </p:nvPr>
        </p:nvSpPr>
        <p:spPr/>
        <p:txBody>
          <a:bodyPr/>
          <a:lstStyle/>
          <a:p>
            <a:fld id="{55E4E81F-72C7-465F-94A2-371C84E8F1DA}" type="slidenum">
              <a:rPr lang="en-GB" smtClean="0"/>
              <a:t>‹#›</a:t>
            </a:fld>
            <a:endParaRPr lang="en-GB"/>
          </a:p>
        </p:txBody>
      </p:sp>
    </p:spTree>
    <p:extLst>
      <p:ext uri="{BB962C8B-B14F-4D97-AF65-F5344CB8AC3E}">
        <p14:creationId xmlns:p14="http://schemas.microsoft.com/office/powerpoint/2010/main" val="450199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02DB501-5B2C-4BAE-84EE-EAF8C6EC4AA1}"/>
              </a:ext>
            </a:extLst>
          </p:cNvPr>
          <p:cNvSpPr>
            <a:spLocks noGrp="1"/>
          </p:cNvSpPr>
          <p:nvPr>
            <p:ph type="dt" sz="half" idx="10"/>
          </p:nvPr>
        </p:nvSpPr>
        <p:spPr/>
        <p:txBody>
          <a:bodyPr/>
          <a:lstStyle/>
          <a:p>
            <a:fld id="{D97E356B-3095-4B7F-8101-C83D236BCEA6}" type="datetimeFigureOut">
              <a:rPr lang="en-GB" smtClean="0"/>
              <a:t>12/09/2022</a:t>
            </a:fld>
            <a:endParaRPr lang="en-GB"/>
          </a:p>
        </p:txBody>
      </p:sp>
      <p:sp>
        <p:nvSpPr>
          <p:cNvPr id="3" name="Footer Placeholder 2">
            <a:extLst>
              <a:ext uri="{FF2B5EF4-FFF2-40B4-BE49-F238E27FC236}">
                <a16:creationId xmlns:a16="http://schemas.microsoft.com/office/drawing/2014/main" xmlns="" id="{986B2FF7-A196-4C76-98DD-E2114AE475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B85E93CC-3DFC-404C-81A3-21B2091F9740}"/>
              </a:ext>
            </a:extLst>
          </p:cNvPr>
          <p:cNvSpPr>
            <a:spLocks noGrp="1"/>
          </p:cNvSpPr>
          <p:nvPr>
            <p:ph type="sldNum" sz="quarter" idx="12"/>
          </p:nvPr>
        </p:nvSpPr>
        <p:spPr/>
        <p:txBody>
          <a:bodyPr/>
          <a:lstStyle/>
          <a:p>
            <a:fld id="{55E4E81F-72C7-465F-94A2-371C84E8F1DA}" type="slidenum">
              <a:rPr lang="en-GB" smtClean="0"/>
              <a:t>‹#›</a:t>
            </a:fld>
            <a:endParaRPr lang="en-GB"/>
          </a:p>
        </p:txBody>
      </p:sp>
    </p:spTree>
    <p:extLst>
      <p:ext uri="{BB962C8B-B14F-4D97-AF65-F5344CB8AC3E}">
        <p14:creationId xmlns:p14="http://schemas.microsoft.com/office/powerpoint/2010/main" val="393812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78CE9F-9D9F-423C-8D22-E7FC11F742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8705409-366A-4201-A51B-9E7A41EEA2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19B6CD38-C8B4-495A-8C32-7EB6D7ED8A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22725E6-7E2D-485B-94DA-2EF853A8DB01}"/>
              </a:ext>
            </a:extLst>
          </p:cNvPr>
          <p:cNvSpPr>
            <a:spLocks noGrp="1"/>
          </p:cNvSpPr>
          <p:nvPr>
            <p:ph type="dt" sz="half" idx="10"/>
          </p:nvPr>
        </p:nvSpPr>
        <p:spPr/>
        <p:txBody>
          <a:bodyPr/>
          <a:lstStyle/>
          <a:p>
            <a:fld id="{D97E356B-3095-4B7F-8101-C83D236BCEA6}" type="datetimeFigureOut">
              <a:rPr lang="en-GB" smtClean="0"/>
              <a:t>12/09/2022</a:t>
            </a:fld>
            <a:endParaRPr lang="en-GB"/>
          </a:p>
        </p:txBody>
      </p:sp>
      <p:sp>
        <p:nvSpPr>
          <p:cNvPr id="6" name="Footer Placeholder 5">
            <a:extLst>
              <a:ext uri="{FF2B5EF4-FFF2-40B4-BE49-F238E27FC236}">
                <a16:creationId xmlns:a16="http://schemas.microsoft.com/office/drawing/2014/main" xmlns="" id="{2310A581-3D0D-41CD-86F0-8320232333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76494738-A87C-496B-8AE0-711D0FF34AEB}"/>
              </a:ext>
            </a:extLst>
          </p:cNvPr>
          <p:cNvSpPr>
            <a:spLocks noGrp="1"/>
          </p:cNvSpPr>
          <p:nvPr>
            <p:ph type="sldNum" sz="quarter" idx="12"/>
          </p:nvPr>
        </p:nvSpPr>
        <p:spPr/>
        <p:txBody>
          <a:bodyPr/>
          <a:lstStyle/>
          <a:p>
            <a:fld id="{55E4E81F-72C7-465F-94A2-371C84E8F1DA}" type="slidenum">
              <a:rPr lang="en-GB" smtClean="0"/>
              <a:t>‹#›</a:t>
            </a:fld>
            <a:endParaRPr lang="en-GB"/>
          </a:p>
        </p:txBody>
      </p:sp>
    </p:spTree>
    <p:extLst>
      <p:ext uri="{BB962C8B-B14F-4D97-AF65-F5344CB8AC3E}">
        <p14:creationId xmlns:p14="http://schemas.microsoft.com/office/powerpoint/2010/main" val="915868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F096AB-73FF-4DBA-8143-1282071D7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77367474-4970-4CB3-A18E-FD3FAD3B7A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DB33AE77-DD51-47F6-877D-600E8DBEC0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FBC123D-D786-4DCE-A4CF-14CB39473183}"/>
              </a:ext>
            </a:extLst>
          </p:cNvPr>
          <p:cNvSpPr>
            <a:spLocks noGrp="1"/>
          </p:cNvSpPr>
          <p:nvPr>
            <p:ph type="dt" sz="half" idx="10"/>
          </p:nvPr>
        </p:nvSpPr>
        <p:spPr/>
        <p:txBody>
          <a:bodyPr/>
          <a:lstStyle/>
          <a:p>
            <a:fld id="{D97E356B-3095-4B7F-8101-C83D236BCEA6}" type="datetimeFigureOut">
              <a:rPr lang="en-GB" smtClean="0"/>
              <a:t>12/09/2022</a:t>
            </a:fld>
            <a:endParaRPr lang="en-GB"/>
          </a:p>
        </p:txBody>
      </p:sp>
      <p:sp>
        <p:nvSpPr>
          <p:cNvPr id="6" name="Footer Placeholder 5">
            <a:extLst>
              <a:ext uri="{FF2B5EF4-FFF2-40B4-BE49-F238E27FC236}">
                <a16:creationId xmlns:a16="http://schemas.microsoft.com/office/drawing/2014/main" xmlns="" id="{182755BD-0B36-49BA-9277-76097E6C11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D1FEA3D-D8BA-47B7-8888-000DB2B8A9E0}"/>
              </a:ext>
            </a:extLst>
          </p:cNvPr>
          <p:cNvSpPr>
            <a:spLocks noGrp="1"/>
          </p:cNvSpPr>
          <p:nvPr>
            <p:ph type="sldNum" sz="quarter" idx="12"/>
          </p:nvPr>
        </p:nvSpPr>
        <p:spPr/>
        <p:txBody>
          <a:bodyPr/>
          <a:lstStyle/>
          <a:p>
            <a:fld id="{55E4E81F-72C7-465F-94A2-371C84E8F1DA}" type="slidenum">
              <a:rPr lang="en-GB" smtClean="0"/>
              <a:t>‹#›</a:t>
            </a:fld>
            <a:endParaRPr lang="en-GB"/>
          </a:p>
        </p:txBody>
      </p:sp>
    </p:spTree>
    <p:extLst>
      <p:ext uri="{BB962C8B-B14F-4D97-AF65-F5344CB8AC3E}">
        <p14:creationId xmlns:p14="http://schemas.microsoft.com/office/powerpoint/2010/main" val="2017343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30EC624-762E-4907-9B78-425EDC03E4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BA98502-AD24-4400-A08A-B7CE8F7C13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BBFDB58-D04A-475D-B183-DAEEB45C00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E356B-3095-4B7F-8101-C83D236BCEA6}" type="datetimeFigureOut">
              <a:rPr lang="en-GB" smtClean="0"/>
              <a:t>12/09/2022</a:t>
            </a:fld>
            <a:endParaRPr lang="en-GB"/>
          </a:p>
        </p:txBody>
      </p:sp>
      <p:sp>
        <p:nvSpPr>
          <p:cNvPr id="5" name="Footer Placeholder 4">
            <a:extLst>
              <a:ext uri="{FF2B5EF4-FFF2-40B4-BE49-F238E27FC236}">
                <a16:creationId xmlns:a16="http://schemas.microsoft.com/office/drawing/2014/main" xmlns="" id="{E8E04A4B-AEAC-4889-B34F-263D84E52B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31E42C44-3195-4CE6-8C04-4C09C2AA35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4E81F-72C7-465F-94A2-371C84E8F1DA}" type="slidenum">
              <a:rPr lang="en-GB" smtClean="0"/>
              <a:t>‹#›</a:t>
            </a:fld>
            <a:endParaRPr lang="en-GB"/>
          </a:p>
        </p:txBody>
      </p:sp>
    </p:spTree>
    <p:extLst>
      <p:ext uri="{BB962C8B-B14F-4D97-AF65-F5344CB8AC3E}">
        <p14:creationId xmlns:p14="http://schemas.microsoft.com/office/powerpoint/2010/main" val="889088793"/>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pngall.com/checklist-png" TargetMode="Externa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C6896-B08A-4761-BF14-877AA14FA8B5}"/>
              </a:ext>
            </a:extLst>
          </p:cNvPr>
          <p:cNvSpPr>
            <a:spLocks noGrp="1"/>
          </p:cNvSpPr>
          <p:nvPr>
            <p:ph type="ctrTitle"/>
          </p:nvPr>
        </p:nvSpPr>
        <p:spPr>
          <a:xfrm>
            <a:off x="1524000" y="2536484"/>
            <a:ext cx="9144000" cy="2387600"/>
          </a:xfrm>
        </p:spPr>
        <p:txBody>
          <a:bodyPr>
            <a:normAutofit fontScale="90000"/>
          </a:bodyPr>
          <a:lstStyle/>
          <a:p>
            <a:r>
              <a:rPr lang="en-GB" sz="8000" b="1" dirty="0">
                <a:latin typeface="+mn-lt"/>
              </a:rPr>
              <a:t>Parent Data Workshop</a:t>
            </a:r>
            <a:r>
              <a:rPr lang="en-GB" b="1" dirty="0">
                <a:latin typeface="+mn-lt"/>
              </a:rPr>
              <a:t/>
            </a:r>
            <a:br>
              <a:rPr lang="en-GB" b="1" dirty="0">
                <a:latin typeface="+mn-lt"/>
              </a:rPr>
            </a:br>
            <a:r>
              <a:rPr lang="en-GB" b="1" dirty="0">
                <a:latin typeface="+mn-lt"/>
              </a:rPr>
              <a:t/>
            </a:r>
            <a:br>
              <a:rPr lang="en-GB" b="1" dirty="0">
                <a:latin typeface="+mn-lt"/>
              </a:rPr>
            </a:br>
            <a:r>
              <a:rPr lang="en-GB" sz="3200" b="1" dirty="0">
                <a:latin typeface="+mn-lt"/>
              </a:rPr>
              <a:t>Monday 12 September 2022</a:t>
            </a:r>
            <a:br>
              <a:rPr lang="en-GB" sz="3200" b="1" dirty="0">
                <a:latin typeface="+mn-lt"/>
              </a:rPr>
            </a:br>
            <a:r>
              <a:rPr lang="en-GB" sz="3200" b="1" dirty="0">
                <a:latin typeface="+mn-lt"/>
              </a:rPr>
              <a:t>Led by Holly </a:t>
            </a:r>
            <a:r>
              <a:rPr lang="en-GB" sz="3200" b="1" dirty="0" err="1">
                <a:latin typeface="+mn-lt"/>
              </a:rPr>
              <a:t>Brissett</a:t>
            </a:r>
            <a:r>
              <a:rPr lang="en-GB" sz="3200" b="1" dirty="0">
                <a:latin typeface="+mn-lt"/>
              </a:rPr>
              <a:t>, Data Lead</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806" y="349660"/>
            <a:ext cx="1690734" cy="179463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descr="See the source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924084"/>
            <a:ext cx="7596353" cy="1933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865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C6896-B08A-4761-BF14-877AA14FA8B5}"/>
              </a:ext>
            </a:extLst>
          </p:cNvPr>
          <p:cNvSpPr>
            <a:spLocks noGrp="1"/>
          </p:cNvSpPr>
          <p:nvPr>
            <p:ph type="ctrTitle"/>
          </p:nvPr>
        </p:nvSpPr>
        <p:spPr>
          <a:xfrm>
            <a:off x="228600" y="318774"/>
            <a:ext cx="11020926" cy="814287"/>
          </a:xfrm>
        </p:spPr>
        <p:txBody>
          <a:bodyPr>
            <a:noAutofit/>
          </a:bodyPr>
          <a:lstStyle/>
          <a:p>
            <a:pPr algn="l"/>
            <a:r>
              <a:rPr lang="en-GB" sz="5400" b="1" dirty="0">
                <a:solidFill>
                  <a:schemeClr val="accent1">
                    <a:lumMod val="50000"/>
                  </a:schemeClr>
                </a:solidFill>
                <a:latin typeface="Sassoon Infant Std" panose="020B0503020103030203" pitchFamily="34" charset="0"/>
              </a:rPr>
              <a:t/>
            </a:r>
            <a:br>
              <a:rPr lang="en-GB" sz="54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Sassoon Infant Std" panose="020B0503020103030203" pitchFamily="34" charset="0"/>
              </a:rPr>
              <a:t/>
            </a:r>
            <a:br>
              <a:rPr lang="en-GB" sz="48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mn-lt"/>
              </a:rPr>
              <a:t>Feedback</a:t>
            </a:r>
          </a:p>
        </p:txBody>
      </p:sp>
      <p:sp>
        <p:nvSpPr>
          <p:cNvPr id="4" name="TextBox 3">
            <a:extLst>
              <a:ext uri="{FF2B5EF4-FFF2-40B4-BE49-F238E27FC236}">
                <a16:creationId xmlns:a16="http://schemas.microsoft.com/office/drawing/2014/main" xmlns="" id="{BABEEE92-8FD7-5E97-F174-B64EE21DFD6C}"/>
              </a:ext>
            </a:extLst>
          </p:cNvPr>
          <p:cNvSpPr txBox="1"/>
          <p:nvPr/>
        </p:nvSpPr>
        <p:spPr>
          <a:xfrm>
            <a:off x="713874" y="1418800"/>
            <a:ext cx="11020926" cy="5632311"/>
          </a:xfrm>
          <a:prstGeom prst="rect">
            <a:avLst/>
          </a:prstGeom>
          <a:noFill/>
        </p:spPr>
        <p:txBody>
          <a:bodyPr wrap="square" rtlCol="0">
            <a:spAutoFit/>
          </a:bodyPr>
          <a:lstStyle/>
          <a:p>
            <a:pPr marL="571500" indent="-571500" algn="just">
              <a:buFont typeface="Arial" panose="020B0604020202020204" pitchFamily="34" charset="0"/>
              <a:buChar char="•"/>
            </a:pPr>
            <a:r>
              <a:rPr lang="en-GB" sz="3600" dirty="0"/>
              <a:t>Thank you to our Foundation Stage Parents who completed our online questionnaire regarding Evidence Reports at the end of last academic year. We were pleased with the positive feedback that we received. </a:t>
            </a:r>
          </a:p>
          <a:p>
            <a:pPr marL="571500" indent="-571500" algn="just">
              <a:buFont typeface="Arial" panose="020B0604020202020204" pitchFamily="34" charset="0"/>
              <a:buChar char="•"/>
            </a:pPr>
            <a:r>
              <a:rPr lang="en-GB" sz="3600" dirty="0"/>
              <a:t>We will send a questionnaire to gather feedback on our Year 1 to 6 reports once our Term 1 Reports have been sent home.</a:t>
            </a:r>
          </a:p>
          <a:p>
            <a:endParaRPr lang="en-GB" sz="3600" dirty="0">
              <a:latin typeface="Sassoon Infant Std" panose="020B0503020103030203" pitchFamily="34" charset="0"/>
            </a:endParaRPr>
          </a:p>
          <a:p>
            <a:r>
              <a:rPr lang="en-GB" sz="3600" dirty="0">
                <a:latin typeface="Sassoon Infant Std" panose="020B0503020103030203" pitchFamily="34" charset="0"/>
              </a:rPr>
              <a:t> </a:t>
            </a:r>
          </a:p>
          <a:p>
            <a:pPr marL="571500" indent="-571500">
              <a:buFont typeface="Arial" panose="020B0604020202020204" pitchFamily="34" charset="0"/>
              <a:buChar char="•"/>
            </a:pPr>
            <a:endParaRPr lang="en-GB" sz="3600" dirty="0">
              <a:latin typeface="Sassoon Infant Std" panose="020B0503020103030203" pitchFamily="34" charset="0"/>
            </a:endParaRPr>
          </a:p>
        </p:txBody>
      </p:sp>
    </p:spTree>
    <p:extLst>
      <p:ext uri="{BB962C8B-B14F-4D97-AF65-F5344CB8AC3E}">
        <p14:creationId xmlns:p14="http://schemas.microsoft.com/office/powerpoint/2010/main" val="329191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C6896-B08A-4761-BF14-877AA14FA8B5}"/>
              </a:ext>
            </a:extLst>
          </p:cNvPr>
          <p:cNvSpPr>
            <a:spLocks noGrp="1"/>
          </p:cNvSpPr>
          <p:nvPr>
            <p:ph type="ctrTitle"/>
          </p:nvPr>
        </p:nvSpPr>
        <p:spPr>
          <a:xfrm>
            <a:off x="228600" y="318774"/>
            <a:ext cx="11020926" cy="814287"/>
          </a:xfrm>
        </p:spPr>
        <p:txBody>
          <a:bodyPr>
            <a:noAutofit/>
          </a:bodyPr>
          <a:lstStyle/>
          <a:p>
            <a:pPr algn="l"/>
            <a:r>
              <a:rPr lang="en-GB" sz="5400" b="1" dirty="0">
                <a:solidFill>
                  <a:schemeClr val="accent1">
                    <a:lumMod val="50000"/>
                  </a:schemeClr>
                </a:solidFill>
                <a:latin typeface="Sassoon Infant Std" panose="020B0503020103030203" pitchFamily="34" charset="0"/>
              </a:rPr>
              <a:t/>
            </a:r>
            <a:br>
              <a:rPr lang="en-GB" sz="54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Sassoon Infant Std" panose="020B0503020103030203" pitchFamily="34" charset="0"/>
              </a:rPr>
              <a:t/>
            </a:r>
            <a:br>
              <a:rPr lang="en-GB" sz="48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mn-lt"/>
              </a:rPr>
              <a:t>Currently at school</a:t>
            </a:r>
          </a:p>
        </p:txBody>
      </p:sp>
      <p:sp>
        <p:nvSpPr>
          <p:cNvPr id="4" name="TextBox 3">
            <a:extLst>
              <a:ext uri="{FF2B5EF4-FFF2-40B4-BE49-F238E27FC236}">
                <a16:creationId xmlns:a16="http://schemas.microsoft.com/office/drawing/2014/main" xmlns="" id="{BABEEE92-8FD7-5E97-F174-B64EE21DFD6C}"/>
              </a:ext>
            </a:extLst>
          </p:cNvPr>
          <p:cNvSpPr txBox="1"/>
          <p:nvPr/>
        </p:nvSpPr>
        <p:spPr>
          <a:xfrm>
            <a:off x="713874" y="1418800"/>
            <a:ext cx="11478126" cy="2862322"/>
          </a:xfrm>
          <a:prstGeom prst="rect">
            <a:avLst/>
          </a:prstGeom>
          <a:noFill/>
        </p:spPr>
        <p:txBody>
          <a:bodyPr wrap="square" rtlCol="0">
            <a:spAutoFit/>
          </a:bodyPr>
          <a:lstStyle/>
          <a:p>
            <a:pPr marL="571500" indent="-571500" algn="just">
              <a:buFont typeface="Arial" panose="020B0604020202020204" pitchFamily="34" charset="0"/>
              <a:buChar char="•"/>
            </a:pPr>
            <a:r>
              <a:rPr lang="en-GB" sz="3600" dirty="0"/>
              <a:t>Settling-in Reports (new students only)</a:t>
            </a:r>
          </a:p>
          <a:p>
            <a:pPr marL="571500" indent="-571500" algn="just">
              <a:buFont typeface="Arial" panose="020B0604020202020204" pitchFamily="34" charset="0"/>
              <a:buChar char="•"/>
            </a:pPr>
            <a:r>
              <a:rPr lang="en-GB" sz="3600" dirty="0"/>
              <a:t>Attainment Reports (Year 1 to Year 6)</a:t>
            </a:r>
          </a:p>
          <a:p>
            <a:pPr marL="571500" indent="-571500" algn="just">
              <a:buFont typeface="Arial" panose="020B0604020202020204" pitchFamily="34" charset="0"/>
              <a:buChar char="•"/>
            </a:pPr>
            <a:r>
              <a:rPr lang="en-GB" sz="3600" dirty="0"/>
              <a:t>Evidence Reports (Foundation Stage)</a:t>
            </a:r>
          </a:p>
          <a:p>
            <a:pPr marL="571500" indent="-571500" algn="just">
              <a:buFont typeface="Arial" panose="020B0604020202020204" pitchFamily="34" charset="0"/>
              <a:buChar char="•"/>
            </a:pPr>
            <a:r>
              <a:rPr lang="en-GB" sz="3600" dirty="0"/>
              <a:t>Termly Parent Consultations</a:t>
            </a:r>
          </a:p>
          <a:p>
            <a:pPr marL="571500" indent="-571500" algn="just">
              <a:buFont typeface="Arial" panose="020B0604020202020204" pitchFamily="34" charset="0"/>
              <a:buChar char="•"/>
            </a:pPr>
            <a:r>
              <a:rPr lang="en-GB" sz="3600" dirty="0"/>
              <a:t>Open Door Policy</a:t>
            </a:r>
          </a:p>
        </p:txBody>
      </p:sp>
    </p:spTree>
    <p:extLst>
      <p:ext uri="{BB962C8B-B14F-4D97-AF65-F5344CB8AC3E}">
        <p14:creationId xmlns:p14="http://schemas.microsoft.com/office/powerpoint/2010/main" val="1614287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C6896-B08A-4761-BF14-877AA14FA8B5}"/>
              </a:ext>
            </a:extLst>
          </p:cNvPr>
          <p:cNvSpPr>
            <a:spLocks noGrp="1"/>
          </p:cNvSpPr>
          <p:nvPr>
            <p:ph type="ctrTitle"/>
          </p:nvPr>
        </p:nvSpPr>
        <p:spPr>
          <a:xfrm>
            <a:off x="228600" y="318774"/>
            <a:ext cx="11020926" cy="814287"/>
          </a:xfrm>
        </p:spPr>
        <p:txBody>
          <a:bodyPr>
            <a:noAutofit/>
          </a:bodyPr>
          <a:lstStyle/>
          <a:p>
            <a:pPr algn="l"/>
            <a:r>
              <a:rPr lang="en-GB" sz="5400" b="1" dirty="0">
                <a:solidFill>
                  <a:schemeClr val="accent1">
                    <a:lumMod val="50000"/>
                  </a:schemeClr>
                </a:solidFill>
                <a:latin typeface="Sassoon Infant Std" panose="020B0503020103030203" pitchFamily="34" charset="0"/>
              </a:rPr>
              <a:t/>
            </a:r>
            <a:br>
              <a:rPr lang="en-GB" sz="54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Sassoon Infant Std" panose="020B0503020103030203" pitchFamily="34" charset="0"/>
              </a:rPr>
              <a:t/>
            </a:r>
            <a:br>
              <a:rPr lang="en-GB" sz="48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mn-lt"/>
              </a:rPr>
              <a:t>Evidence Reports – Foundation Stage</a:t>
            </a:r>
          </a:p>
        </p:txBody>
      </p:sp>
      <p:sp>
        <p:nvSpPr>
          <p:cNvPr id="4" name="TextBox 3">
            <a:extLst>
              <a:ext uri="{FF2B5EF4-FFF2-40B4-BE49-F238E27FC236}">
                <a16:creationId xmlns:a16="http://schemas.microsoft.com/office/drawing/2014/main" xmlns="" id="{BABEEE92-8FD7-5E97-F174-B64EE21DFD6C}"/>
              </a:ext>
            </a:extLst>
          </p:cNvPr>
          <p:cNvSpPr txBox="1"/>
          <p:nvPr/>
        </p:nvSpPr>
        <p:spPr>
          <a:xfrm>
            <a:off x="286943" y="1924985"/>
            <a:ext cx="5052500" cy="3416320"/>
          </a:xfrm>
          <a:prstGeom prst="rect">
            <a:avLst/>
          </a:prstGeom>
          <a:noFill/>
        </p:spPr>
        <p:txBody>
          <a:bodyPr wrap="square" rtlCol="0">
            <a:spAutoFit/>
          </a:bodyPr>
          <a:lstStyle/>
          <a:p>
            <a:pPr marL="571500" indent="-571500">
              <a:buFont typeface="Arial" panose="020B0604020202020204" pitchFamily="34" charset="0"/>
              <a:buChar char="•"/>
            </a:pPr>
            <a:r>
              <a:rPr lang="en-GB" sz="3600" dirty="0"/>
              <a:t>Usually sent 2 times each term.</a:t>
            </a:r>
          </a:p>
          <a:p>
            <a:pPr marL="571500" indent="-571500">
              <a:buFont typeface="Arial" panose="020B0604020202020204" pitchFamily="34" charset="0"/>
              <a:buChar char="•"/>
            </a:pPr>
            <a:r>
              <a:rPr lang="en-GB" sz="3600" dirty="0"/>
              <a:t>By the end of the year, parents will see observations from each area of learning.</a:t>
            </a:r>
          </a:p>
        </p:txBody>
      </p:sp>
      <p:pic>
        <p:nvPicPr>
          <p:cNvPr id="5" name="Picture 4">
            <a:extLst>
              <a:ext uri="{FF2B5EF4-FFF2-40B4-BE49-F238E27FC236}">
                <a16:creationId xmlns:a16="http://schemas.microsoft.com/office/drawing/2014/main" xmlns="" id="{9377001F-D4E6-8FB4-AC06-07E9E961F256}"/>
              </a:ext>
            </a:extLst>
          </p:cNvPr>
          <p:cNvPicPr>
            <a:picLocks noChangeAspect="1"/>
          </p:cNvPicPr>
          <p:nvPr/>
        </p:nvPicPr>
        <p:blipFill rotWithShape="1">
          <a:blip r:embed="rId3"/>
          <a:srcRect l="22292" t="15185" r="38125" b="21467"/>
          <a:stretch/>
        </p:blipFill>
        <p:spPr>
          <a:xfrm>
            <a:off x="5739063" y="1286610"/>
            <a:ext cx="6189004" cy="5571390"/>
          </a:xfrm>
          <a:prstGeom prst="rect">
            <a:avLst/>
          </a:prstGeom>
        </p:spPr>
      </p:pic>
      <p:pic>
        <p:nvPicPr>
          <p:cNvPr id="7" name="Picture 6">
            <a:extLst>
              <a:ext uri="{FF2B5EF4-FFF2-40B4-BE49-F238E27FC236}">
                <a16:creationId xmlns:a16="http://schemas.microsoft.com/office/drawing/2014/main" xmlns="" id="{D17BC508-F413-3DB0-1C95-5979C05FB8EF}"/>
              </a:ext>
            </a:extLst>
          </p:cNvPr>
          <p:cNvPicPr>
            <a:picLocks noChangeAspect="1"/>
          </p:cNvPicPr>
          <p:nvPr/>
        </p:nvPicPr>
        <p:blipFill>
          <a:blip r:embed="rId4"/>
          <a:stretch>
            <a:fillRect/>
          </a:stretch>
        </p:blipFill>
        <p:spPr>
          <a:xfrm>
            <a:off x="5952528" y="2274355"/>
            <a:ext cx="5762073" cy="689547"/>
          </a:xfrm>
          <a:prstGeom prst="rect">
            <a:avLst/>
          </a:prstGeom>
        </p:spPr>
      </p:pic>
    </p:spTree>
    <p:extLst>
      <p:ext uri="{BB962C8B-B14F-4D97-AF65-F5344CB8AC3E}">
        <p14:creationId xmlns:p14="http://schemas.microsoft.com/office/powerpoint/2010/main" val="2127584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C6896-B08A-4761-BF14-877AA14FA8B5}"/>
              </a:ext>
            </a:extLst>
          </p:cNvPr>
          <p:cNvSpPr>
            <a:spLocks noGrp="1"/>
          </p:cNvSpPr>
          <p:nvPr>
            <p:ph type="ctrTitle"/>
          </p:nvPr>
        </p:nvSpPr>
        <p:spPr>
          <a:xfrm>
            <a:off x="228600" y="318774"/>
            <a:ext cx="11020926" cy="814287"/>
          </a:xfrm>
        </p:spPr>
        <p:txBody>
          <a:bodyPr>
            <a:noAutofit/>
          </a:bodyPr>
          <a:lstStyle/>
          <a:p>
            <a:pPr algn="l"/>
            <a:r>
              <a:rPr lang="en-GB" sz="5400" b="1" dirty="0">
                <a:solidFill>
                  <a:schemeClr val="accent1">
                    <a:lumMod val="50000"/>
                  </a:schemeClr>
                </a:solidFill>
                <a:latin typeface="Sassoon Infant Std" panose="020B0503020103030203" pitchFamily="34" charset="0"/>
              </a:rPr>
              <a:t/>
            </a:r>
            <a:br>
              <a:rPr lang="en-GB" sz="54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Sassoon Infant Std" panose="020B0503020103030203" pitchFamily="34" charset="0"/>
              </a:rPr>
              <a:t/>
            </a:r>
            <a:br>
              <a:rPr lang="en-GB" sz="48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mn-lt"/>
              </a:rPr>
              <a:t>Attainment Reports – Years 1 - 6</a:t>
            </a:r>
          </a:p>
        </p:txBody>
      </p:sp>
      <p:sp>
        <p:nvSpPr>
          <p:cNvPr id="4" name="TextBox 3">
            <a:extLst>
              <a:ext uri="{FF2B5EF4-FFF2-40B4-BE49-F238E27FC236}">
                <a16:creationId xmlns:a16="http://schemas.microsoft.com/office/drawing/2014/main" xmlns="" id="{BABEEE92-8FD7-5E97-F174-B64EE21DFD6C}"/>
              </a:ext>
            </a:extLst>
          </p:cNvPr>
          <p:cNvSpPr txBox="1"/>
          <p:nvPr/>
        </p:nvSpPr>
        <p:spPr>
          <a:xfrm>
            <a:off x="228601" y="1418800"/>
            <a:ext cx="4796600" cy="5078313"/>
          </a:xfrm>
          <a:prstGeom prst="rect">
            <a:avLst/>
          </a:prstGeom>
          <a:noFill/>
        </p:spPr>
        <p:txBody>
          <a:bodyPr wrap="square" rtlCol="0">
            <a:spAutoFit/>
          </a:bodyPr>
          <a:lstStyle/>
          <a:p>
            <a:pPr marL="571500" indent="-571500">
              <a:buFont typeface="Arial" panose="020B0604020202020204" pitchFamily="34" charset="0"/>
              <a:buChar char="•"/>
            </a:pPr>
            <a:r>
              <a:rPr lang="en-GB" sz="3600" dirty="0"/>
              <a:t>Usually sent 2 times each term.</a:t>
            </a:r>
          </a:p>
          <a:p>
            <a:pPr marL="571500" indent="-571500">
              <a:buFont typeface="Arial" panose="020B0604020202020204" pitchFamily="34" charset="0"/>
              <a:buChar char="•"/>
            </a:pPr>
            <a:r>
              <a:rPr lang="en-GB" sz="3600" dirty="0"/>
              <a:t>This currently includes assessment for Maths, Reading and Writing. </a:t>
            </a:r>
          </a:p>
          <a:p>
            <a:pPr marL="571500" indent="-571500">
              <a:buFont typeface="Arial" panose="020B0604020202020204" pitchFamily="34" charset="0"/>
              <a:buChar char="•"/>
            </a:pPr>
            <a:r>
              <a:rPr lang="en-GB" sz="3600" dirty="0"/>
              <a:t>In Term 2, we will begin to include IPC objectives.</a:t>
            </a:r>
          </a:p>
        </p:txBody>
      </p:sp>
      <p:pic>
        <p:nvPicPr>
          <p:cNvPr id="6" name="Picture 5">
            <a:extLst>
              <a:ext uri="{FF2B5EF4-FFF2-40B4-BE49-F238E27FC236}">
                <a16:creationId xmlns:a16="http://schemas.microsoft.com/office/drawing/2014/main" xmlns="" id="{944E3144-7302-D000-47E7-96A1DD995572}"/>
              </a:ext>
            </a:extLst>
          </p:cNvPr>
          <p:cNvPicPr>
            <a:picLocks noChangeAspect="1"/>
          </p:cNvPicPr>
          <p:nvPr/>
        </p:nvPicPr>
        <p:blipFill rotWithShape="1">
          <a:blip r:embed="rId3"/>
          <a:srcRect l="12292" t="17407" r="28229" b="11482"/>
          <a:stretch/>
        </p:blipFill>
        <p:spPr>
          <a:xfrm>
            <a:off x="5025200" y="1548103"/>
            <a:ext cx="7166800" cy="4819705"/>
          </a:xfrm>
          <a:prstGeom prst="rect">
            <a:avLst/>
          </a:prstGeom>
        </p:spPr>
      </p:pic>
    </p:spTree>
    <p:extLst>
      <p:ext uri="{BB962C8B-B14F-4D97-AF65-F5344CB8AC3E}">
        <p14:creationId xmlns:p14="http://schemas.microsoft.com/office/powerpoint/2010/main" val="792313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C6896-B08A-4761-BF14-877AA14FA8B5}"/>
              </a:ext>
            </a:extLst>
          </p:cNvPr>
          <p:cNvSpPr>
            <a:spLocks noGrp="1"/>
          </p:cNvSpPr>
          <p:nvPr>
            <p:ph type="ctrTitle"/>
          </p:nvPr>
        </p:nvSpPr>
        <p:spPr>
          <a:xfrm>
            <a:off x="228600" y="318774"/>
            <a:ext cx="11020926" cy="814287"/>
          </a:xfrm>
        </p:spPr>
        <p:txBody>
          <a:bodyPr>
            <a:noAutofit/>
          </a:bodyPr>
          <a:lstStyle/>
          <a:p>
            <a:pPr algn="l"/>
            <a:r>
              <a:rPr lang="en-GB" sz="5400" b="1" dirty="0">
                <a:solidFill>
                  <a:schemeClr val="accent1">
                    <a:lumMod val="50000"/>
                  </a:schemeClr>
                </a:solidFill>
                <a:latin typeface="Sassoon Infant Std" panose="020B0503020103030203" pitchFamily="34" charset="0"/>
              </a:rPr>
              <a:t/>
            </a:r>
            <a:br>
              <a:rPr lang="en-GB" sz="54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Sassoon Infant Std" panose="020B0503020103030203" pitchFamily="34" charset="0"/>
              </a:rPr>
              <a:t/>
            </a:r>
            <a:br>
              <a:rPr lang="en-GB" sz="48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mn-lt"/>
              </a:rPr>
              <a:t>Attainment Reports – Years 1 - 6</a:t>
            </a:r>
          </a:p>
        </p:txBody>
      </p:sp>
      <p:sp>
        <p:nvSpPr>
          <p:cNvPr id="4" name="TextBox 3">
            <a:extLst>
              <a:ext uri="{FF2B5EF4-FFF2-40B4-BE49-F238E27FC236}">
                <a16:creationId xmlns:a16="http://schemas.microsoft.com/office/drawing/2014/main" xmlns="" id="{BABEEE92-8FD7-5E97-F174-B64EE21DFD6C}"/>
              </a:ext>
            </a:extLst>
          </p:cNvPr>
          <p:cNvSpPr txBox="1"/>
          <p:nvPr/>
        </p:nvSpPr>
        <p:spPr>
          <a:xfrm>
            <a:off x="713873" y="1418800"/>
            <a:ext cx="9203850" cy="5632311"/>
          </a:xfrm>
          <a:prstGeom prst="rect">
            <a:avLst/>
          </a:prstGeom>
          <a:noFill/>
        </p:spPr>
        <p:txBody>
          <a:bodyPr wrap="square" rtlCol="0">
            <a:spAutoFit/>
          </a:bodyPr>
          <a:lstStyle/>
          <a:p>
            <a:pPr marL="571500" indent="-571500" algn="just">
              <a:buFont typeface="Arial" panose="020B0604020202020204" pitchFamily="34" charset="0"/>
              <a:buChar char="•"/>
            </a:pPr>
            <a:r>
              <a:rPr lang="en-GB" sz="3600" dirty="0"/>
              <a:t>This year, there has been a slight change in the wording of our writing objectives. </a:t>
            </a:r>
          </a:p>
          <a:p>
            <a:pPr marL="571500" indent="-571500" algn="just">
              <a:buFont typeface="Arial" panose="020B0604020202020204" pitchFamily="34" charset="0"/>
              <a:buChar char="•"/>
            </a:pPr>
            <a:r>
              <a:rPr lang="en-GB" sz="3600" dirty="0"/>
              <a:t>In writing and reading, children will constantly revisit objectives throughout the year.</a:t>
            </a:r>
          </a:p>
          <a:p>
            <a:pPr marL="571500" indent="-571500" algn="just">
              <a:buFont typeface="Arial" panose="020B0604020202020204" pitchFamily="34" charset="0"/>
              <a:buChar char="•"/>
            </a:pPr>
            <a:r>
              <a:rPr lang="en-GB" sz="3600" dirty="0"/>
              <a:t>In Maths, the objectives are covered in unit blocks, so children may not always revisit and show progress in the same way on their reports.</a:t>
            </a:r>
          </a:p>
          <a:p>
            <a:endParaRPr lang="en-GB" sz="3600" dirty="0">
              <a:latin typeface="Sassoon Infant Std" panose="020B0503020103030203" pitchFamily="34" charset="0"/>
            </a:endParaRPr>
          </a:p>
        </p:txBody>
      </p:sp>
    </p:spTree>
    <p:extLst>
      <p:ext uri="{BB962C8B-B14F-4D97-AF65-F5344CB8AC3E}">
        <p14:creationId xmlns:p14="http://schemas.microsoft.com/office/powerpoint/2010/main" val="386861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C6896-B08A-4761-BF14-877AA14FA8B5}"/>
              </a:ext>
            </a:extLst>
          </p:cNvPr>
          <p:cNvSpPr>
            <a:spLocks noGrp="1"/>
          </p:cNvSpPr>
          <p:nvPr>
            <p:ph type="ctrTitle"/>
          </p:nvPr>
        </p:nvSpPr>
        <p:spPr>
          <a:xfrm>
            <a:off x="228600" y="318774"/>
            <a:ext cx="11020926" cy="814287"/>
          </a:xfrm>
        </p:spPr>
        <p:txBody>
          <a:bodyPr>
            <a:noAutofit/>
          </a:bodyPr>
          <a:lstStyle/>
          <a:p>
            <a:pPr algn="l"/>
            <a:r>
              <a:rPr lang="en-GB" sz="5400" b="1" dirty="0">
                <a:solidFill>
                  <a:schemeClr val="accent1">
                    <a:lumMod val="50000"/>
                  </a:schemeClr>
                </a:solidFill>
                <a:latin typeface="Sassoon Infant Std" panose="020B0503020103030203" pitchFamily="34" charset="0"/>
              </a:rPr>
              <a:t/>
            </a:r>
            <a:br>
              <a:rPr lang="en-GB" sz="54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Sassoon Infant Std" panose="020B0503020103030203" pitchFamily="34" charset="0"/>
              </a:rPr>
              <a:t/>
            </a:r>
            <a:br>
              <a:rPr lang="en-GB" sz="48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mn-lt"/>
              </a:rPr>
              <a:t>Report Language</a:t>
            </a:r>
          </a:p>
        </p:txBody>
      </p:sp>
      <p:pic>
        <p:nvPicPr>
          <p:cNvPr id="5" name="Picture 4">
            <a:extLst>
              <a:ext uri="{FF2B5EF4-FFF2-40B4-BE49-F238E27FC236}">
                <a16:creationId xmlns:a16="http://schemas.microsoft.com/office/drawing/2014/main" xmlns="" id="{1CE47069-0181-EDA9-EF71-8E627EBFC8E9}"/>
              </a:ext>
            </a:extLst>
          </p:cNvPr>
          <p:cNvPicPr>
            <a:picLocks noChangeAspect="1"/>
          </p:cNvPicPr>
          <p:nvPr/>
        </p:nvPicPr>
        <p:blipFill rotWithShape="1">
          <a:blip r:embed="rId3"/>
          <a:srcRect l="13294" t="50842" r="63766" b="20731"/>
          <a:stretch/>
        </p:blipFill>
        <p:spPr>
          <a:xfrm>
            <a:off x="5127719" y="1103244"/>
            <a:ext cx="6491283" cy="4524847"/>
          </a:xfrm>
          <a:prstGeom prst="rect">
            <a:avLst/>
          </a:prstGeom>
        </p:spPr>
      </p:pic>
      <p:cxnSp>
        <p:nvCxnSpPr>
          <p:cNvPr id="7" name="Straight Arrow Connector 6">
            <a:extLst>
              <a:ext uri="{FF2B5EF4-FFF2-40B4-BE49-F238E27FC236}">
                <a16:creationId xmlns:a16="http://schemas.microsoft.com/office/drawing/2014/main" xmlns="" id="{776D0ACD-0E9B-21DA-0A72-6ED6B393C27E}"/>
              </a:ext>
            </a:extLst>
          </p:cNvPr>
          <p:cNvCxnSpPr>
            <a:cxnSpLocks/>
          </p:cNvCxnSpPr>
          <p:nvPr/>
        </p:nvCxnSpPr>
        <p:spPr>
          <a:xfrm>
            <a:off x="4731026" y="4999052"/>
            <a:ext cx="70784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xmlns="" id="{3C3ACF11-FACD-E2D4-8103-E55DABF27979}"/>
              </a:ext>
            </a:extLst>
          </p:cNvPr>
          <p:cNvCxnSpPr>
            <a:cxnSpLocks/>
          </p:cNvCxnSpPr>
          <p:nvPr/>
        </p:nvCxnSpPr>
        <p:spPr>
          <a:xfrm>
            <a:off x="4760269" y="3076717"/>
            <a:ext cx="70784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5A4B37C6-5E71-E48F-6137-98F4D59C4A2E}"/>
              </a:ext>
            </a:extLst>
          </p:cNvPr>
          <p:cNvCxnSpPr>
            <a:cxnSpLocks/>
          </p:cNvCxnSpPr>
          <p:nvPr/>
        </p:nvCxnSpPr>
        <p:spPr>
          <a:xfrm>
            <a:off x="4773797" y="4051522"/>
            <a:ext cx="70784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xmlns="" id="{F0ABF540-B188-81B8-7311-8990BB6F5C8A}"/>
              </a:ext>
            </a:extLst>
          </p:cNvPr>
          <p:cNvPicPr>
            <a:picLocks noChangeAspect="1"/>
          </p:cNvPicPr>
          <p:nvPr/>
        </p:nvPicPr>
        <p:blipFill rotWithShape="1">
          <a:blip r:embed="rId4"/>
          <a:srcRect l="2395" t="-107039"/>
          <a:stretch/>
        </p:blipFill>
        <p:spPr>
          <a:xfrm>
            <a:off x="5481640" y="1040843"/>
            <a:ext cx="5511038" cy="1153287"/>
          </a:xfrm>
          <a:prstGeom prst="rect">
            <a:avLst/>
          </a:prstGeom>
        </p:spPr>
      </p:pic>
      <p:cxnSp>
        <p:nvCxnSpPr>
          <p:cNvPr id="14" name="Straight Arrow Connector 13">
            <a:extLst>
              <a:ext uri="{FF2B5EF4-FFF2-40B4-BE49-F238E27FC236}">
                <a16:creationId xmlns:a16="http://schemas.microsoft.com/office/drawing/2014/main" xmlns="" id="{A06431D2-7E0E-6EBA-0497-FCAC9976EDB6}"/>
              </a:ext>
            </a:extLst>
          </p:cNvPr>
          <p:cNvCxnSpPr>
            <a:cxnSpLocks/>
          </p:cNvCxnSpPr>
          <p:nvPr/>
        </p:nvCxnSpPr>
        <p:spPr>
          <a:xfrm>
            <a:off x="4650364" y="1917152"/>
            <a:ext cx="70784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xmlns="" id="{CDC33DFF-6CB6-556B-3061-DFE77441C3C8}"/>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228600" y="2194130"/>
            <a:ext cx="3267945" cy="4524847"/>
          </a:xfrm>
          <a:prstGeom prst="rect">
            <a:avLst/>
          </a:prstGeom>
        </p:spPr>
      </p:pic>
    </p:spTree>
    <p:extLst>
      <p:ext uri="{BB962C8B-B14F-4D97-AF65-F5344CB8AC3E}">
        <p14:creationId xmlns:p14="http://schemas.microsoft.com/office/powerpoint/2010/main" val="3818266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C6896-B08A-4761-BF14-877AA14FA8B5}"/>
              </a:ext>
            </a:extLst>
          </p:cNvPr>
          <p:cNvSpPr>
            <a:spLocks noGrp="1"/>
          </p:cNvSpPr>
          <p:nvPr>
            <p:ph type="ctrTitle"/>
          </p:nvPr>
        </p:nvSpPr>
        <p:spPr>
          <a:xfrm>
            <a:off x="228600" y="318774"/>
            <a:ext cx="11020926" cy="814287"/>
          </a:xfrm>
        </p:spPr>
        <p:txBody>
          <a:bodyPr>
            <a:noAutofit/>
          </a:bodyPr>
          <a:lstStyle/>
          <a:p>
            <a:pPr algn="l"/>
            <a:r>
              <a:rPr lang="en-GB" sz="5400" b="1" dirty="0">
                <a:solidFill>
                  <a:schemeClr val="accent1">
                    <a:lumMod val="50000"/>
                  </a:schemeClr>
                </a:solidFill>
                <a:latin typeface="Sassoon Infant Std" panose="020B0503020103030203" pitchFamily="34" charset="0"/>
              </a:rPr>
              <a:t/>
            </a:r>
            <a:br>
              <a:rPr lang="en-GB" sz="54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Sassoon Infant Std" panose="020B0503020103030203" pitchFamily="34" charset="0"/>
              </a:rPr>
              <a:t/>
            </a:r>
            <a:br>
              <a:rPr lang="en-GB" sz="48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mn-lt"/>
              </a:rPr>
              <a:t>Report Language</a:t>
            </a:r>
          </a:p>
        </p:txBody>
      </p:sp>
      <p:pic>
        <p:nvPicPr>
          <p:cNvPr id="5" name="Picture 4">
            <a:extLst>
              <a:ext uri="{FF2B5EF4-FFF2-40B4-BE49-F238E27FC236}">
                <a16:creationId xmlns:a16="http://schemas.microsoft.com/office/drawing/2014/main" xmlns="" id="{BA20F871-199F-E3D4-59AB-AD33304D60B0}"/>
              </a:ext>
            </a:extLst>
          </p:cNvPr>
          <p:cNvPicPr>
            <a:picLocks noChangeAspect="1"/>
          </p:cNvPicPr>
          <p:nvPr/>
        </p:nvPicPr>
        <p:blipFill>
          <a:blip r:embed="rId3"/>
          <a:stretch>
            <a:fillRect/>
          </a:stretch>
        </p:blipFill>
        <p:spPr>
          <a:xfrm>
            <a:off x="228600" y="1863969"/>
            <a:ext cx="11836043" cy="3376246"/>
          </a:xfrm>
          <a:prstGeom prst="rect">
            <a:avLst/>
          </a:prstGeom>
        </p:spPr>
      </p:pic>
    </p:spTree>
    <p:extLst>
      <p:ext uri="{BB962C8B-B14F-4D97-AF65-F5344CB8AC3E}">
        <p14:creationId xmlns:p14="http://schemas.microsoft.com/office/powerpoint/2010/main" val="3001527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C6896-B08A-4761-BF14-877AA14FA8B5}"/>
              </a:ext>
            </a:extLst>
          </p:cNvPr>
          <p:cNvSpPr>
            <a:spLocks noGrp="1"/>
          </p:cNvSpPr>
          <p:nvPr>
            <p:ph type="ctrTitle"/>
          </p:nvPr>
        </p:nvSpPr>
        <p:spPr>
          <a:xfrm>
            <a:off x="228600" y="318774"/>
            <a:ext cx="11020926" cy="814287"/>
          </a:xfrm>
        </p:spPr>
        <p:txBody>
          <a:bodyPr>
            <a:noAutofit/>
          </a:bodyPr>
          <a:lstStyle/>
          <a:p>
            <a:pPr algn="l"/>
            <a:r>
              <a:rPr lang="en-GB" sz="5400" b="1" dirty="0">
                <a:solidFill>
                  <a:schemeClr val="accent1">
                    <a:lumMod val="50000"/>
                  </a:schemeClr>
                </a:solidFill>
                <a:latin typeface="Sassoon Infant Std" panose="020B0503020103030203" pitchFamily="34" charset="0"/>
              </a:rPr>
              <a:t/>
            </a:r>
            <a:br>
              <a:rPr lang="en-GB" sz="54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Sassoon Infant Std" panose="020B0503020103030203" pitchFamily="34" charset="0"/>
              </a:rPr>
              <a:t/>
            </a:r>
            <a:br>
              <a:rPr lang="en-GB" sz="48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mn-lt"/>
              </a:rPr>
              <a:t>Helping at Home – Foundation Stage</a:t>
            </a:r>
          </a:p>
        </p:txBody>
      </p:sp>
      <p:sp>
        <p:nvSpPr>
          <p:cNvPr id="3" name="TextBox 2">
            <a:extLst>
              <a:ext uri="{FF2B5EF4-FFF2-40B4-BE49-F238E27FC236}">
                <a16:creationId xmlns:a16="http://schemas.microsoft.com/office/drawing/2014/main" xmlns="" id="{103957E1-720F-5D3D-4454-45F58247CD9B}"/>
              </a:ext>
            </a:extLst>
          </p:cNvPr>
          <p:cNvSpPr txBox="1"/>
          <p:nvPr/>
        </p:nvSpPr>
        <p:spPr>
          <a:xfrm>
            <a:off x="697545" y="1225689"/>
            <a:ext cx="11020926" cy="6093976"/>
          </a:xfrm>
          <a:prstGeom prst="rect">
            <a:avLst/>
          </a:prstGeom>
          <a:noFill/>
        </p:spPr>
        <p:txBody>
          <a:bodyPr wrap="square" rtlCol="0">
            <a:spAutoFit/>
          </a:bodyPr>
          <a:lstStyle/>
          <a:p>
            <a:pPr marL="571500" indent="-571500" algn="just">
              <a:buFont typeface="Arial" panose="020B0604020202020204" pitchFamily="34" charset="0"/>
              <a:buChar char="•"/>
            </a:pPr>
            <a:r>
              <a:rPr lang="en-GB" sz="3000" dirty="0"/>
              <a:t>Opportunities to climb and move along with opportunities to use playdough, Lego and other building blocks are vital for children with emergent writing skills.</a:t>
            </a:r>
          </a:p>
          <a:p>
            <a:pPr marL="571500" indent="-571500" algn="just">
              <a:buFont typeface="Arial" panose="020B0604020202020204" pitchFamily="34" charset="0"/>
              <a:buChar char="•"/>
            </a:pPr>
            <a:r>
              <a:rPr lang="en-GB" sz="3000" dirty="0"/>
              <a:t>Cooking with parents or care givers allows children to develop communication and Maths skills.</a:t>
            </a:r>
          </a:p>
          <a:p>
            <a:pPr marL="571500" indent="-571500" algn="just">
              <a:buFont typeface="Arial" panose="020B0604020202020204" pitchFamily="34" charset="0"/>
              <a:buChar char="•"/>
            </a:pPr>
            <a:r>
              <a:rPr lang="en-GB" sz="3000" dirty="0"/>
              <a:t>Reading a book a day with you child helps to develop knowledge of print, verbal communication, emotional intelligence and writing skills</a:t>
            </a:r>
          </a:p>
          <a:p>
            <a:pPr marL="571500" indent="-571500" algn="just">
              <a:buFont typeface="Arial" panose="020B0604020202020204" pitchFamily="34" charset="0"/>
              <a:buChar char="•"/>
            </a:pPr>
            <a:r>
              <a:rPr lang="en-GB" sz="3000" dirty="0"/>
              <a:t>In FS2 Phonics recap and revision activities are provided on Seesaw every Thursday. </a:t>
            </a:r>
          </a:p>
          <a:p>
            <a:pPr marL="571500" indent="-571500" algn="just">
              <a:buFont typeface="Arial" panose="020B0604020202020204" pitchFamily="34" charset="0"/>
              <a:buChar char="•"/>
            </a:pPr>
            <a:r>
              <a:rPr lang="en-GB" sz="3000" dirty="0"/>
              <a:t>Hide and seek activities with </a:t>
            </a:r>
            <a:r>
              <a:rPr lang="en-GB" sz="3000" dirty="0" smtClean="0"/>
              <a:t>number</a:t>
            </a:r>
            <a:r>
              <a:rPr lang="en-GB" sz="3000" dirty="0"/>
              <a:t>, shape, colour and letter sounds. </a:t>
            </a:r>
          </a:p>
          <a:p>
            <a:endParaRPr lang="en-GB" sz="3000" dirty="0">
              <a:latin typeface="Sassoon Infant Std" panose="020B0503020103030203" pitchFamily="34" charset="0"/>
            </a:endParaRPr>
          </a:p>
        </p:txBody>
      </p:sp>
    </p:spTree>
    <p:extLst>
      <p:ext uri="{BB962C8B-B14F-4D97-AF65-F5344CB8AC3E}">
        <p14:creationId xmlns:p14="http://schemas.microsoft.com/office/powerpoint/2010/main" val="72990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C6896-B08A-4761-BF14-877AA14FA8B5}"/>
              </a:ext>
            </a:extLst>
          </p:cNvPr>
          <p:cNvSpPr>
            <a:spLocks noGrp="1"/>
          </p:cNvSpPr>
          <p:nvPr>
            <p:ph type="ctrTitle"/>
          </p:nvPr>
        </p:nvSpPr>
        <p:spPr>
          <a:xfrm>
            <a:off x="228600" y="318774"/>
            <a:ext cx="11020926" cy="814287"/>
          </a:xfrm>
        </p:spPr>
        <p:txBody>
          <a:bodyPr>
            <a:noAutofit/>
          </a:bodyPr>
          <a:lstStyle/>
          <a:p>
            <a:pPr algn="l"/>
            <a:r>
              <a:rPr lang="en-GB" sz="5400" b="1" dirty="0">
                <a:solidFill>
                  <a:schemeClr val="accent1">
                    <a:lumMod val="50000"/>
                  </a:schemeClr>
                </a:solidFill>
                <a:latin typeface="Sassoon Infant Std" panose="020B0503020103030203" pitchFamily="34" charset="0"/>
              </a:rPr>
              <a:t/>
            </a:r>
            <a:br>
              <a:rPr lang="en-GB" sz="54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Sassoon Infant Std" panose="020B0503020103030203" pitchFamily="34" charset="0"/>
              </a:rPr>
              <a:t/>
            </a:r>
            <a:br>
              <a:rPr lang="en-GB" sz="4800" b="1" dirty="0">
                <a:solidFill>
                  <a:schemeClr val="accent1">
                    <a:lumMod val="50000"/>
                  </a:schemeClr>
                </a:solidFill>
                <a:latin typeface="Sassoon Infant Std" panose="020B0503020103030203" pitchFamily="34" charset="0"/>
              </a:rPr>
            </a:br>
            <a:r>
              <a:rPr lang="en-GB" sz="4800" b="1" dirty="0">
                <a:solidFill>
                  <a:schemeClr val="accent1">
                    <a:lumMod val="50000"/>
                  </a:schemeClr>
                </a:solidFill>
                <a:latin typeface="+mn-lt"/>
              </a:rPr>
              <a:t>Helping at Home – Years 1 - 6</a:t>
            </a:r>
          </a:p>
        </p:txBody>
      </p:sp>
      <p:sp>
        <p:nvSpPr>
          <p:cNvPr id="4" name="TextBox 3">
            <a:extLst>
              <a:ext uri="{FF2B5EF4-FFF2-40B4-BE49-F238E27FC236}">
                <a16:creationId xmlns:a16="http://schemas.microsoft.com/office/drawing/2014/main" xmlns="" id="{BABEEE92-8FD7-5E97-F174-B64EE21DFD6C}"/>
              </a:ext>
            </a:extLst>
          </p:cNvPr>
          <p:cNvSpPr txBox="1"/>
          <p:nvPr/>
        </p:nvSpPr>
        <p:spPr>
          <a:xfrm>
            <a:off x="697545" y="1225689"/>
            <a:ext cx="11020926" cy="5632311"/>
          </a:xfrm>
          <a:prstGeom prst="rect">
            <a:avLst/>
          </a:prstGeom>
          <a:noFill/>
        </p:spPr>
        <p:txBody>
          <a:bodyPr wrap="square" rtlCol="0">
            <a:spAutoFit/>
          </a:bodyPr>
          <a:lstStyle/>
          <a:p>
            <a:pPr marL="571500" indent="-571500" algn="just">
              <a:buFont typeface="Arial" panose="020B0604020202020204" pitchFamily="34" charset="0"/>
              <a:buChar char="•"/>
            </a:pPr>
            <a:r>
              <a:rPr lang="en-GB" sz="3600" dirty="0"/>
              <a:t>Targets will be set by teachers within the termly reports this year. We will not be continuing to send the additional target support documents home as students will be working towards their targets in class.</a:t>
            </a:r>
          </a:p>
          <a:p>
            <a:pPr marL="571500" indent="-571500" algn="just">
              <a:buFont typeface="Arial" panose="020B0604020202020204" pitchFamily="34" charset="0"/>
              <a:buChar char="•"/>
            </a:pPr>
            <a:r>
              <a:rPr lang="en-GB" sz="3600" dirty="0"/>
              <a:t>English Writing Support links and Mathematics Support Materials can be found in the relevant sections on our school website. </a:t>
            </a:r>
          </a:p>
          <a:p>
            <a:pPr marL="571500" indent="-571500" algn="just">
              <a:buFont typeface="Arial" panose="020B0604020202020204" pitchFamily="34" charset="0"/>
              <a:buChar char="•"/>
            </a:pPr>
            <a:r>
              <a:rPr lang="en-GB" sz="3600" dirty="0"/>
              <a:t>Education City, Bug Club and Homework Choice Boards can also be used as additional resources.</a:t>
            </a:r>
          </a:p>
          <a:p>
            <a:endParaRPr lang="en-GB" sz="3600" dirty="0">
              <a:latin typeface="Sassoon Infant Std" panose="020B0503020103030203" pitchFamily="34" charset="0"/>
            </a:endParaRPr>
          </a:p>
        </p:txBody>
      </p:sp>
    </p:spTree>
    <p:extLst>
      <p:ext uri="{BB962C8B-B14F-4D97-AF65-F5344CB8AC3E}">
        <p14:creationId xmlns:p14="http://schemas.microsoft.com/office/powerpoint/2010/main" val="804215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401</TotalTime>
  <Words>665</Words>
  <Application>Microsoft Office PowerPoint</Application>
  <PresentationFormat>Widescreen</PresentationFormat>
  <Paragraphs>64</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Sassoon Infant Std</vt:lpstr>
      <vt:lpstr>Office Theme</vt:lpstr>
      <vt:lpstr>Parent Data Workshop  Monday 12 September 2022 Led by Holly Brissett, Data Lead</vt:lpstr>
      <vt:lpstr>  Currently at school</vt:lpstr>
      <vt:lpstr>  Evidence Reports – Foundation Stage</vt:lpstr>
      <vt:lpstr>  Attainment Reports – Years 1 - 6</vt:lpstr>
      <vt:lpstr>  Attainment Reports – Years 1 - 6</vt:lpstr>
      <vt:lpstr>  Report Language</vt:lpstr>
      <vt:lpstr>  Report Language</vt:lpstr>
      <vt:lpstr>  Helping at Home – Foundation Stage</vt:lpstr>
      <vt:lpstr>  Helping at Home – Years 1 - 6</vt:lpstr>
      <vt:lpstr>  Feedback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Data and using up Classroom Monitor</dc:title>
  <dc:creator>AWIS</dc:creator>
  <cp:lastModifiedBy>Microsoft account</cp:lastModifiedBy>
  <cp:revision>34</cp:revision>
  <cp:lastPrinted>2022-08-30T09:43:37Z</cp:lastPrinted>
  <dcterms:created xsi:type="dcterms:W3CDTF">2020-08-18T06:16:45Z</dcterms:created>
  <dcterms:modified xsi:type="dcterms:W3CDTF">2022-09-12T05:40:02Z</dcterms:modified>
</cp:coreProperties>
</file>